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6"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804BDE-9AE8-38A5-7B1F-31F5BED0AD4C}" v="1291" dt="2025-04-04T22:11:18.085"/>
    <p1510:client id="{E1C9545A-93DF-88D6-AEE4-BF5E3B2F242E}" v="994" dt="2025-04-04T19:36:58.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74C2B-8F5E-43DE-A380-59DC8E4F0590}"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1C3B2AA7-98DA-4270-93C6-0808C7463276}">
      <dgm:prSet/>
      <dgm:spPr/>
      <dgm:t>
        <a:bodyPr/>
        <a:lstStyle/>
        <a:p>
          <a:pPr rtl="0">
            <a:defRPr b="1"/>
          </a:pPr>
          <a:r>
            <a:rPr lang="en-US"/>
            <a:t>The IoT is a network </a:t>
          </a:r>
          <a:r>
            <a:rPr lang="en-US">
              <a:latin typeface="Grandview Display"/>
            </a:rPr>
            <a:t>and cloud-based system </a:t>
          </a:r>
          <a:r>
            <a:rPr lang="en-US"/>
            <a:t>that connects with "sensors, connected equipment, software and data science to continuously track farming processes." (IoTnow.com)  Farmers can monitor soil based on humidity, weather conditions, moisture, plant growth, and even track animal </a:t>
          </a:r>
          <a:r>
            <a:rPr lang="en-US">
              <a:latin typeface="Grandview Display"/>
            </a:rPr>
            <a:t>behavior</a:t>
          </a:r>
        </a:p>
      </dgm:t>
    </dgm:pt>
    <dgm:pt modelId="{6375F24C-64E9-4F1C-8AAF-E6A4E4AD3CC7}" type="parTrans" cxnId="{AA33005C-8B1B-49B2-81D0-7B7020A8EEB4}">
      <dgm:prSet/>
      <dgm:spPr/>
      <dgm:t>
        <a:bodyPr/>
        <a:lstStyle/>
        <a:p>
          <a:endParaRPr lang="en-US"/>
        </a:p>
      </dgm:t>
    </dgm:pt>
    <dgm:pt modelId="{83003785-E12F-4434-A886-DB445D8D2E4D}" type="sibTrans" cxnId="{AA33005C-8B1B-49B2-81D0-7B7020A8EEB4}">
      <dgm:prSet/>
      <dgm:spPr/>
      <dgm:t>
        <a:bodyPr/>
        <a:lstStyle/>
        <a:p>
          <a:endParaRPr lang="en-US"/>
        </a:p>
      </dgm:t>
    </dgm:pt>
    <dgm:pt modelId="{E6777506-16F1-4602-BA06-D30EB2BDC121}">
      <dgm:prSet/>
      <dgm:spPr/>
      <dgm:t>
        <a:bodyPr/>
        <a:lstStyle/>
        <a:p>
          <a:pPr>
            <a:defRPr b="1"/>
          </a:pPr>
          <a:r>
            <a:rPr lang="en-US"/>
            <a:t>Thanks to IoT, Sensors will be able to track and receive data from a mobile device or computer to see all data of how much water is required at specific times allowing farmers to create an autonomic schedule. Sensors can also collect soil moisture, temperature and humidity.</a:t>
          </a:r>
        </a:p>
      </dgm:t>
    </dgm:pt>
    <dgm:pt modelId="{094C3027-BA98-4495-A10B-833F92B4703A}" type="parTrans" cxnId="{FF681A41-02C7-4ECA-8EEC-6532A64B5712}">
      <dgm:prSet/>
      <dgm:spPr/>
      <dgm:t>
        <a:bodyPr/>
        <a:lstStyle/>
        <a:p>
          <a:endParaRPr lang="en-US"/>
        </a:p>
      </dgm:t>
    </dgm:pt>
    <dgm:pt modelId="{4BE61A13-3569-4838-A10A-0A4942156030}" type="sibTrans" cxnId="{FF681A41-02C7-4ECA-8EEC-6532A64B5712}">
      <dgm:prSet/>
      <dgm:spPr/>
      <dgm:t>
        <a:bodyPr/>
        <a:lstStyle/>
        <a:p>
          <a:endParaRPr lang="en-US"/>
        </a:p>
      </dgm:t>
    </dgm:pt>
    <dgm:pt modelId="{75CBDBBA-9EF9-4735-B948-481C442B6346}">
      <dgm:prSet/>
      <dgm:spPr/>
      <dgm:t>
        <a:bodyPr/>
        <a:lstStyle/>
        <a:p>
          <a:r>
            <a:rPr lang="en-US"/>
            <a:t>Precision Growth rate of +12.9% by 2031 (Martin Lowry,2025)</a:t>
          </a:r>
        </a:p>
      </dgm:t>
    </dgm:pt>
    <dgm:pt modelId="{D885B0C5-22A0-4B3C-835C-5A40110C459B}" type="parTrans" cxnId="{A3270C85-C0D1-4FA7-99B4-ADBFE9FADD64}">
      <dgm:prSet/>
      <dgm:spPr/>
      <dgm:t>
        <a:bodyPr/>
        <a:lstStyle/>
        <a:p>
          <a:endParaRPr lang="en-US"/>
        </a:p>
      </dgm:t>
    </dgm:pt>
    <dgm:pt modelId="{186848B1-5FA1-41AB-80EC-CD6A0689C014}" type="sibTrans" cxnId="{A3270C85-C0D1-4FA7-99B4-ADBFE9FADD64}">
      <dgm:prSet/>
      <dgm:spPr/>
      <dgm:t>
        <a:bodyPr/>
        <a:lstStyle/>
        <a:p>
          <a:endParaRPr lang="en-US"/>
        </a:p>
      </dgm:t>
    </dgm:pt>
    <dgm:pt modelId="{5B11CC7A-58C6-4B92-B006-17345161FD54}" type="pres">
      <dgm:prSet presAssocID="{DF974C2B-8F5E-43DE-A380-59DC8E4F0590}" presName="root" presStyleCnt="0">
        <dgm:presLayoutVars>
          <dgm:dir/>
          <dgm:resizeHandles val="exact"/>
        </dgm:presLayoutVars>
      </dgm:prSet>
      <dgm:spPr/>
    </dgm:pt>
    <dgm:pt modelId="{3C3F8F43-D929-4D35-A811-9A498425F03F}" type="pres">
      <dgm:prSet presAssocID="{1C3B2AA7-98DA-4270-93C6-0808C7463276}" presName="compNode" presStyleCnt="0"/>
      <dgm:spPr/>
    </dgm:pt>
    <dgm:pt modelId="{D3120F13-69EA-4124-B63D-1D4A6C72B0A3}" type="pres">
      <dgm:prSet presAssocID="{1C3B2AA7-98DA-4270-93C6-0808C74632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EE8BBCCA-8B74-43DF-BA1C-9E755B3B0542}" type="pres">
      <dgm:prSet presAssocID="{1C3B2AA7-98DA-4270-93C6-0808C7463276}" presName="iconSpace" presStyleCnt="0"/>
      <dgm:spPr/>
    </dgm:pt>
    <dgm:pt modelId="{F78706F5-C762-4DC6-A513-B0BBAD1889F4}" type="pres">
      <dgm:prSet presAssocID="{1C3B2AA7-98DA-4270-93C6-0808C7463276}" presName="parTx" presStyleLbl="revTx" presStyleIdx="0" presStyleCnt="4">
        <dgm:presLayoutVars>
          <dgm:chMax val="0"/>
          <dgm:chPref val="0"/>
        </dgm:presLayoutVars>
      </dgm:prSet>
      <dgm:spPr/>
    </dgm:pt>
    <dgm:pt modelId="{8819EDBE-2C54-4CFB-9D77-8C8CD43672E8}" type="pres">
      <dgm:prSet presAssocID="{1C3B2AA7-98DA-4270-93C6-0808C7463276}" presName="txSpace" presStyleCnt="0"/>
      <dgm:spPr/>
    </dgm:pt>
    <dgm:pt modelId="{8C92DD34-8B69-4375-9CF7-1F60CD875CCB}" type="pres">
      <dgm:prSet presAssocID="{1C3B2AA7-98DA-4270-93C6-0808C7463276}" presName="desTx" presStyleLbl="revTx" presStyleIdx="1" presStyleCnt="4">
        <dgm:presLayoutVars/>
      </dgm:prSet>
      <dgm:spPr/>
    </dgm:pt>
    <dgm:pt modelId="{0EB03487-C0A6-43DE-B50C-7E89D0264D67}" type="pres">
      <dgm:prSet presAssocID="{83003785-E12F-4434-A886-DB445D8D2E4D}" presName="sibTrans" presStyleCnt="0"/>
      <dgm:spPr/>
    </dgm:pt>
    <dgm:pt modelId="{5654663E-7286-4A90-A7AE-EC92D9406ECA}" type="pres">
      <dgm:prSet presAssocID="{E6777506-16F1-4602-BA06-D30EB2BDC121}" presName="compNode" presStyleCnt="0"/>
      <dgm:spPr/>
    </dgm:pt>
    <dgm:pt modelId="{4435393C-F085-4734-8B08-72CE51E3F456}" type="pres">
      <dgm:prSet presAssocID="{E6777506-16F1-4602-BA06-D30EB2BDC12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1553CE54-6192-434F-80D2-44254FE783CC}" type="pres">
      <dgm:prSet presAssocID="{E6777506-16F1-4602-BA06-D30EB2BDC121}" presName="iconSpace" presStyleCnt="0"/>
      <dgm:spPr/>
    </dgm:pt>
    <dgm:pt modelId="{0C41515D-31F8-445F-BE83-4E5E80E59C2A}" type="pres">
      <dgm:prSet presAssocID="{E6777506-16F1-4602-BA06-D30EB2BDC121}" presName="parTx" presStyleLbl="revTx" presStyleIdx="2" presStyleCnt="4">
        <dgm:presLayoutVars>
          <dgm:chMax val="0"/>
          <dgm:chPref val="0"/>
        </dgm:presLayoutVars>
      </dgm:prSet>
      <dgm:spPr/>
    </dgm:pt>
    <dgm:pt modelId="{546B22F3-CF4E-4F0A-B4B1-D28F9501896D}" type="pres">
      <dgm:prSet presAssocID="{E6777506-16F1-4602-BA06-D30EB2BDC121}" presName="txSpace" presStyleCnt="0"/>
      <dgm:spPr/>
    </dgm:pt>
    <dgm:pt modelId="{4D0DE430-A737-426E-AED7-5637155650B2}" type="pres">
      <dgm:prSet presAssocID="{E6777506-16F1-4602-BA06-D30EB2BDC121}" presName="desTx" presStyleLbl="revTx" presStyleIdx="3" presStyleCnt="4">
        <dgm:presLayoutVars/>
      </dgm:prSet>
      <dgm:spPr/>
    </dgm:pt>
  </dgm:ptLst>
  <dgm:cxnLst>
    <dgm:cxn modelId="{AA33005C-8B1B-49B2-81D0-7B7020A8EEB4}" srcId="{DF974C2B-8F5E-43DE-A380-59DC8E4F0590}" destId="{1C3B2AA7-98DA-4270-93C6-0808C7463276}" srcOrd="0" destOrd="0" parTransId="{6375F24C-64E9-4F1C-8AAF-E6A4E4AD3CC7}" sibTransId="{83003785-E12F-4434-A886-DB445D8D2E4D}"/>
    <dgm:cxn modelId="{FF681A41-02C7-4ECA-8EEC-6532A64B5712}" srcId="{DF974C2B-8F5E-43DE-A380-59DC8E4F0590}" destId="{E6777506-16F1-4602-BA06-D30EB2BDC121}" srcOrd="1" destOrd="0" parTransId="{094C3027-BA98-4495-A10B-833F92B4703A}" sibTransId="{4BE61A13-3569-4838-A10A-0A4942156030}"/>
    <dgm:cxn modelId="{D9EA7551-AD7D-4265-9102-D7A754002160}" type="presOf" srcId="{DF974C2B-8F5E-43DE-A380-59DC8E4F0590}" destId="{5B11CC7A-58C6-4B92-B006-17345161FD54}" srcOrd="0" destOrd="0" presId="urn:microsoft.com/office/officeart/2018/2/layout/IconLabelDescriptionList"/>
    <dgm:cxn modelId="{6714F473-75F6-4740-84E2-B259801D33B7}" type="presOf" srcId="{75CBDBBA-9EF9-4735-B948-481C442B6346}" destId="{4D0DE430-A737-426E-AED7-5637155650B2}" srcOrd="0" destOrd="0" presId="urn:microsoft.com/office/officeart/2018/2/layout/IconLabelDescriptionList"/>
    <dgm:cxn modelId="{A3270C85-C0D1-4FA7-99B4-ADBFE9FADD64}" srcId="{E6777506-16F1-4602-BA06-D30EB2BDC121}" destId="{75CBDBBA-9EF9-4735-B948-481C442B6346}" srcOrd="0" destOrd="0" parTransId="{D885B0C5-22A0-4B3C-835C-5A40110C459B}" sibTransId="{186848B1-5FA1-41AB-80EC-CD6A0689C014}"/>
    <dgm:cxn modelId="{5C1E82FC-EA13-430A-A0DE-C446840CCD08}" type="presOf" srcId="{E6777506-16F1-4602-BA06-D30EB2BDC121}" destId="{0C41515D-31F8-445F-BE83-4E5E80E59C2A}" srcOrd="0" destOrd="0" presId="urn:microsoft.com/office/officeart/2018/2/layout/IconLabelDescriptionList"/>
    <dgm:cxn modelId="{6DD1C4FE-1A37-4B4D-9CA4-BAD20CA6F303}" type="presOf" srcId="{1C3B2AA7-98DA-4270-93C6-0808C7463276}" destId="{F78706F5-C762-4DC6-A513-B0BBAD1889F4}" srcOrd="0" destOrd="0" presId="urn:microsoft.com/office/officeart/2018/2/layout/IconLabelDescriptionList"/>
    <dgm:cxn modelId="{7E2B4806-043A-453A-8186-8E108BAD78A5}" type="presParOf" srcId="{5B11CC7A-58C6-4B92-B006-17345161FD54}" destId="{3C3F8F43-D929-4D35-A811-9A498425F03F}" srcOrd="0" destOrd="0" presId="urn:microsoft.com/office/officeart/2018/2/layout/IconLabelDescriptionList"/>
    <dgm:cxn modelId="{8DBF0CF0-6861-4BBA-BB29-677DBB1D2F22}" type="presParOf" srcId="{3C3F8F43-D929-4D35-A811-9A498425F03F}" destId="{D3120F13-69EA-4124-B63D-1D4A6C72B0A3}" srcOrd="0" destOrd="0" presId="urn:microsoft.com/office/officeart/2018/2/layout/IconLabelDescriptionList"/>
    <dgm:cxn modelId="{DC4428E5-BD4A-4E34-9010-BBDA6B9AAC61}" type="presParOf" srcId="{3C3F8F43-D929-4D35-A811-9A498425F03F}" destId="{EE8BBCCA-8B74-43DF-BA1C-9E755B3B0542}" srcOrd="1" destOrd="0" presId="urn:microsoft.com/office/officeart/2018/2/layout/IconLabelDescriptionList"/>
    <dgm:cxn modelId="{AA66C91E-2289-4C4B-959D-581FF16CAC30}" type="presParOf" srcId="{3C3F8F43-D929-4D35-A811-9A498425F03F}" destId="{F78706F5-C762-4DC6-A513-B0BBAD1889F4}" srcOrd="2" destOrd="0" presId="urn:microsoft.com/office/officeart/2018/2/layout/IconLabelDescriptionList"/>
    <dgm:cxn modelId="{74E5830C-02F1-4ACD-8D73-1CF3BBB74490}" type="presParOf" srcId="{3C3F8F43-D929-4D35-A811-9A498425F03F}" destId="{8819EDBE-2C54-4CFB-9D77-8C8CD43672E8}" srcOrd="3" destOrd="0" presId="urn:microsoft.com/office/officeart/2018/2/layout/IconLabelDescriptionList"/>
    <dgm:cxn modelId="{CC8178DE-2FFB-45A6-AFC6-E0DD2553C51B}" type="presParOf" srcId="{3C3F8F43-D929-4D35-A811-9A498425F03F}" destId="{8C92DD34-8B69-4375-9CF7-1F60CD875CCB}" srcOrd="4" destOrd="0" presId="urn:microsoft.com/office/officeart/2018/2/layout/IconLabelDescriptionList"/>
    <dgm:cxn modelId="{178B96D5-6728-4A8F-969D-BB8E0F04F16A}" type="presParOf" srcId="{5B11CC7A-58C6-4B92-B006-17345161FD54}" destId="{0EB03487-C0A6-43DE-B50C-7E89D0264D67}" srcOrd="1" destOrd="0" presId="urn:microsoft.com/office/officeart/2018/2/layout/IconLabelDescriptionList"/>
    <dgm:cxn modelId="{84272473-935F-4E65-97B7-84DCE2D6AFFB}" type="presParOf" srcId="{5B11CC7A-58C6-4B92-B006-17345161FD54}" destId="{5654663E-7286-4A90-A7AE-EC92D9406ECA}" srcOrd="2" destOrd="0" presId="urn:microsoft.com/office/officeart/2018/2/layout/IconLabelDescriptionList"/>
    <dgm:cxn modelId="{4F3802CB-9843-462C-9CFE-1A91141D1B5A}" type="presParOf" srcId="{5654663E-7286-4A90-A7AE-EC92D9406ECA}" destId="{4435393C-F085-4734-8B08-72CE51E3F456}" srcOrd="0" destOrd="0" presId="urn:microsoft.com/office/officeart/2018/2/layout/IconLabelDescriptionList"/>
    <dgm:cxn modelId="{607B7CF2-B46C-4B73-9EF0-9062FBA7A9F5}" type="presParOf" srcId="{5654663E-7286-4A90-A7AE-EC92D9406ECA}" destId="{1553CE54-6192-434F-80D2-44254FE783CC}" srcOrd="1" destOrd="0" presId="urn:microsoft.com/office/officeart/2018/2/layout/IconLabelDescriptionList"/>
    <dgm:cxn modelId="{3D410FD3-1CB4-4E08-8C9E-B4F061400D37}" type="presParOf" srcId="{5654663E-7286-4A90-A7AE-EC92D9406ECA}" destId="{0C41515D-31F8-445F-BE83-4E5E80E59C2A}" srcOrd="2" destOrd="0" presId="urn:microsoft.com/office/officeart/2018/2/layout/IconLabelDescriptionList"/>
    <dgm:cxn modelId="{99C25957-4FF5-43A8-8C58-0734C295A03A}" type="presParOf" srcId="{5654663E-7286-4A90-A7AE-EC92D9406ECA}" destId="{546B22F3-CF4E-4F0A-B4B1-D28F9501896D}" srcOrd="3" destOrd="0" presId="urn:microsoft.com/office/officeart/2018/2/layout/IconLabelDescriptionList"/>
    <dgm:cxn modelId="{E8131D3A-0B4A-4281-B5A6-41F13C15D74E}" type="presParOf" srcId="{5654663E-7286-4A90-A7AE-EC92D9406ECA}" destId="{4D0DE430-A737-426E-AED7-5637155650B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20F13-69EA-4124-B63D-1D4A6C72B0A3}">
      <dsp:nvSpPr>
        <dsp:cNvPr id="0" name=""/>
        <dsp:cNvSpPr/>
      </dsp:nvSpPr>
      <dsp:spPr>
        <a:xfrm>
          <a:off x="3381" y="0"/>
          <a:ext cx="871796" cy="871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8706F5-C762-4DC6-A513-B0BBAD1889F4}">
      <dsp:nvSpPr>
        <dsp:cNvPr id="0" name=""/>
        <dsp:cNvSpPr/>
      </dsp:nvSpPr>
      <dsp:spPr>
        <a:xfrm>
          <a:off x="3381" y="1029377"/>
          <a:ext cx="2490846" cy="2128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rtl="0">
            <a:lnSpc>
              <a:spcPct val="90000"/>
            </a:lnSpc>
            <a:spcBef>
              <a:spcPct val="0"/>
            </a:spcBef>
            <a:spcAft>
              <a:spcPct val="35000"/>
            </a:spcAft>
            <a:buNone/>
            <a:defRPr b="1"/>
          </a:pPr>
          <a:r>
            <a:rPr lang="en-US" sz="1400" kern="1200"/>
            <a:t>The IoT is a network </a:t>
          </a:r>
          <a:r>
            <a:rPr lang="en-US" sz="1400" kern="1200">
              <a:latin typeface="Grandview Display"/>
            </a:rPr>
            <a:t>and cloud-based system </a:t>
          </a:r>
          <a:r>
            <a:rPr lang="en-US" sz="1400" kern="1200"/>
            <a:t>that connects with "sensors, connected equipment, software and data science to continuously track farming processes." (IoTnow.com)  Farmers can monitor soil based on humidity, weather conditions, moisture, plant growth, and even track animal </a:t>
          </a:r>
          <a:r>
            <a:rPr lang="en-US" sz="1400" kern="1200">
              <a:latin typeface="Grandview Display"/>
            </a:rPr>
            <a:t>behavior</a:t>
          </a:r>
        </a:p>
      </dsp:txBody>
      <dsp:txXfrm>
        <a:off x="3381" y="1029377"/>
        <a:ext cx="2490846" cy="2128148"/>
      </dsp:txXfrm>
    </dsp:sp>
    <dsp:sp modelId="{8C92DD34-8B69-4375-9CF7-1F60CD875CCB}">
      <dsp:nvSpPr>
        <dsp:cNvPr id="0" name=""/>
        <dsp:cNvSpPr/>
      </dsp:nvSpPr>
      <dsp:spPr>
        <a:xfrm>
          <a:off x="3381" y="3230819"/>
          <a:ext cx="2490846" cy="433861"/>
        </a:xfrm>
        <a:prstGeom prst="rect">
          <a:avLst/>
        </a:prstGeom>
        <a:noFill/>
        <a:ln>
          <a:noFill/>
        </a:ln>
        <a:effectLst/>
      </dsp:spPr>
      <dsp:style>
        <a:lnRef idx="0">
          <a:scrgbClr r="0" g="0" b="0"/>
        </a:lnRef>
        <a:fillRef idx="0">
          <a:scrgbClr r="0" g="0" b="0"/>
        </a:fillRef>
        <a:effectRef idx="0">
          <a:scrgbClr r="0" g="0" b="0"/>
        </a:effectRef>
        <a:fontRef idx="minor"/>
      </dsp:style>
    </dsp:sp>
    <dsp:sp modelId="{4435393C-F085-4734-8B08-72CE51E3F456}">
      <dsp:nvSpPr>
        <dsp:cNvPr id="0" name=""/>
        <dsp:cNvSpPr/>
      </dsp:nvSpPr>
      <dsp:spPr>
        <a:xfrm>
          <a:off x="2930125" y="0"/>
          <a:ext cx="871796" cy="871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41515D-31F8-445F-BE83-4E5E80E59C2A}">
      <dsp:nvSpPr>
        <dsp:cNvPr id="0" name=""/>
        <dsp:cNvSpPr/>
      </dsp:nvSpPr>
      <dsp:spPr>
        <a:xfrm>
          <a:off x="2930125" y="1029377"/>
          <a:ext cx="2490846" cy="2128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Thanks to IoT, Sensors will be able to track and receive data from a mobile device or computer to see all data of how much water is required at specific times allowing farmers to create an autonomic schedule. Sensors can also collect soil moisture, temperature and humidity.</a:t>
          </a:r>
        </a:p>
      </dsp:txBody>
      <dsp:txXfrm>
        <a:off x="2930125" y="1029377"/>
        <a:ext cx="2490846" cy="2128148"/>
      </dsp:txXfrm>
    </dsp:sp>
    <dsp:sp modelId="{4D0DE430-A737-426E-AED7-5637155650B2}">
      <dsp:nvSpPr>
        <dsp:cNvPr id="0" name=""/>
        <dsp:cNvSpPr/>
      </dsp:nvSpPr>
      <dsp:spPr>
        <a:xfrm>
          <a:off x="2930125" y="3230819"/>
          <a:ext cx="2490846" cy="433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Precision Growth rate of +12.9% by 2031 (Martin Lowry,2025)</a:t>
          </a:r>
        </a:p>
      </dsp:txBody>
      <dsp:txXfrm>
        <a:off x="2930125" y="3230819"/>
        <a:ext cx="2490846" cy="43386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4/4/2025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8830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4/4/2025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908377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4/4/2025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190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4/4/2025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0070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4/4/2025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654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4/4/2025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51448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4/4/2025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804079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4/4/2025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247140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4/4/2025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672609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4/4/2025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22290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4/4/2025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578312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4/4/2025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6139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tractorgpsapp.com/blogs/articles/how-does-gps-guidance-work-on-tractors" TargetMode="External"/><Relationship Id="rId3" Type="http://schemas.openxmlformats.org/officeDocument/2006/relationships/hyperlink" Target="https://www.iot-now.com/" TargetMode="External"/><Relationship Id="rId7" Type="http://schemas.openxmlformats.org/officeDocument/2006/relationships/hyperlink" Target="https://kray.technology/" TargetMode="External"/><Relationship Id="rId12" Type="http://schemas.openxmlformats.org/officeDocument/2006/relationships/hyperlink" Target="https://gca.org/" TargetMode="Externa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www.cyberweld.co.uk/robots-in-agriculture-and-farming" TargetMode="External"/><Relationship Id="rId11" Type="http://schemas.openxmlformats.org/officeDocument/2006/relationships/hyperlink" Target="http://www.gao.gov/products/gao-24-105962#:~:text=Technologies%20can%20reduce%20the%20application,Environmental%20benefits" TargetMode="External"/><Relationship Id="rId5" Type="http://schemas.openxmlformats.org/officeDocument/2006/relationships/hyperlink" Target="http://www.arlula.com/why-satellite-imagery-is-a-game-changer-for-agriculture/#:~:text=What%20is%20the%20most%20common,diseases%2C%20and%20assess%20crop%20health" TargetMode="External"/><Relationship Id="rId10" Type="http://schemas.openxmlformats.org/officeDocument/2006/relationships/hyperlink" Target="https://spinoff.nasa.gov/Spinoff2017/ee_1.html" TargetMode="External"/><Relationship Id="rId4" Type="http://schemas.openxmlformats.org/officeDocument/2006/relationships/hyperlink" Target="https://trapview.com/en-us/" TargetMode="External"/><Relationship Id="rId9" Type="http://schemas.openxmlformats.org/officeDocument/2006/relationships/hyperlink" Target="http://www.nifa.usda.gov/topics/agriculture-technolog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0" name="Rectangle 19">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600" y="1066800"/>
            <a:ext cx="4681728"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p:cNvSpPr>
            <a:spLocks noGrp="1"/>
          </p:cNvSpPr>
          <p:nvPr>
            <p:ph type="ctrTitle"/>
          </p:nvPr>
        </p:nvSpPr>
        <p:spPr>
          <a:xfrm>
            <a:off x="7769722" y="1562101"/>
            <a:ext cx="3884568" cy="2738530"/>
          </a:xfrm>
        </p:spPr>
        <p:txBody>
          <a:bodyPr anchor="t">
            <a:normAutofit/>
          </a:bodyPr>
          <a:lstStyle/>
          <a:p>
            <a:r>
              <a:rPr lang="en-US" sz="4800"/>
              <a:t>Technology in Agriculture</a:t>
            </a:r>
          </a:p>
        </p:txBody>
      </p:sp>
      <p:sp>
        <p:nvSpPr>
          <p:cNvPr id="3" name="Subtitle 2"/>
          <p:cNvSpPr>
            <a:spLocks noGrp="1"/>
          </p:cNvSpPr>
          <p:nvPr>
            <p:ph type="subTitle" idx="1"/>
          </p:nvPr>
        </p:nvSpPr>
        <p:spPr>
          <a:xfrm>
            <a:off x="7769722" y="4321622"/>
            <a:ext cx="3813048" cy="941832"/>
          </a:xfrm>
        </p:spPr>
        <p:txBody>
          <a:bodyPr>
            <a:normAutofit/>
          </a:bodyPr>
          <a:lstStyle/>
          <a:p>
            <a:r>
              <a:rPr lang="en-US" sz="2000"/>
              <a:t>Martha Portillo</a:t>
            </a:r>
          </a:p>
        </p:txBody>
      </p:sp>
      <p:cxnSp>
        <p:nvCxnSpPr>
          <p:cNvPr id="21" name="Straight Connector 2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619035" y="3435440"/>
            <a:ext cx="0" cy="469087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8EF9-225C-2C15-0A09-D4A474BD26DC}"/>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B9ACDA8D-4664-0036-9E55-48BDF83A1784}"/>
              </a:ext>
            </a:extLst>
          </p:cNvPr>
          <p:cNvSpPr>
            <a:spLocks noGrp="1"/>
          </p:cNvSpPr>
          <p:nvPr>
            <p:ph idx="1"/>
          </p:nvPr>
        </p:nvSpPr>
        <p:spPr/>
        <p:txBody>
          <a:bodyPr vert="horz" lIns="91440" tIns="45720" rIns="91440" bIns="45720" rtlCol="0" anchor="t">
            <a:normAutofit/>
          </a:bodyPr>
          <a:lstStyle/>
          <a:p>
            <a:r>
              <a:rPr lang="en-US" sz="1800">
                <a:latin typeface="Grandview Display"/>
                <a:cs typeface="Times New Roman"/>
              </a:rPr>
              <a:t>Technology has become essential not only in daily lives tasks but also when it comes to farming. New agricultural technologies have been transformational for farmers and their employees to improve their ways of farming by not having to work hard on farms and spend hours in the sun. </a:t>
            </a:r>
          </a:p>
          <a:p>
            <a:r>
              <a:rPr lang="en-US" sz="1800">
                <a:latin typeface="Grandview Display"/>
                <a:cs typeface="Times New Roman"/>
              </a:rPr>
              <a:t>With the help of drones, satellites, and robots, farmers can monitor their crops from inside their homes as well as receive full guidance and strategies to follow to maintain their crops such as vegetables and fruits. By using GPS and IoT, it can provide precision of field data and establish new methods of water usage, fertilizers and pesticides to make higher yields, produce and make less waste with the help of data precision.  Self-Driving tractors are also a helpful way for farmers to reduce labor costs or pay employees and replace human labor with self- driving tractors that improve planting by seeding fields with an accurate amount for farmers plant and crops.</a:t>
            </a:r>
            <a:endParaRPr lang="en-US" sz="1800">
              <a:latin typeface="Grandview Display"/>
            </a:endParaRPr>
          </a:p>
        </p:txBody>
      </p:sp>
    </p:spTree>
    <p:extLst>
      <p:ext uri="{BB962C8B-B14F-4D97-AF65-F5344CB8AC3E}">
        <p14:creationId xmlns:p14="http://schemas.microsoft.com/office/powerpoint/2010/main" val="278104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368F3-58EE-C2B0-89BE-D741EC32F88C}"/>
              </a:ext>
            </a:extLst>
          </p:cNvPr>
          <p:cNvSpPr>
            <a:spLocks noGrp="1"/>
          </p:cNvSpPr>
          <p:nvPr>
            <p:ph type="title"/>
          </p:nvPr>
        </p:nvSpPr>
        <p:spPr>
          <a:xfrm>
            <a:off x="4795297" y="246743"/>
            <a:ext cx="6034187" cy="1097280"/>
          </a:xfrm>
        </p:spPr>
        <p:txBody>
          <a:bodyPr>
            <a:normAutofit/>
          </a:bodyPr>
          <a:lstStyle/>
          <a:p>
            <a:r>
              <a:rPr lang="en-US"/>
              <a:t>References</a:t>
            </a:r>
          </a:p>
        </p:txBody>
      </p:sp>
      <p:pic>
        <p:nvPicPr>
          <p:cNvPr id="4" name="Picture 3" descr="Innovative Agriculture Technologies Transforming the Industry | ICL">
            <a:extLst>
              <a:ext uri="{FF2B5EF4-FFF2-40B4-BE49-F238E27FC236}">
                <a16:creationId xmlns:a16="http://schemas.microsoft.com/office/drawing/2014/main" id="{907E2FEA-983A-5BE8-3F57-044B96A1CD6F}"/>
              </a:ext>
            </a:extLst>
          </p:cNvPr>
          <p:cNvPicPr>
            <a:picLocks noChangeAspect="1"/>
          </p:cNvPicPr>
          <p:nvPr/>
        </p:nvPicPr>
        <p:blipFill>
          <a:blip r:embed="rId2"/>
          <a:srcRect l="20803" r="31914" b="-1"/>
          <a:stretch/>
        </p:blipFill>
        <p:spPr>
          <a:xfrm>
            <a:off x="20" y="10"/>
            <a:ext cx="4664348" cy="6857990"/>
          </a:xfrm>
          <a:prstGeom prst="rect">
            <a:avLst/>
          </a:prstGeom>
        </p:spPr>
      </p:pic>
      <p:cxnSp>
        <p:nvCxnSpPr>
          <p:cNvPr id="22" name="Straight Connector 21">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F95748-0DE9-24BF-8F6A-8973C78601BA}"/>
              </a:ext>
            </a:extLst>
          </p:cNvPr>
          <p:cNvSpPr>
            <a:spLocks noGrp="1"/>
          </p:cNvSpPr>
          <p:nvPr>
            <p:ph idx="1"/>
          </p:nvPr>
        </p:nvSpPr>
        <p:spPr>
          <a:xfrm>
            <a:off x="4525171" y="1026586"/>
            <a:ext cx="7660995" cy="5706766"/>
          </a:xfrm>
        </p:spPr>
        <p:txBody>
          <a:bodyPr vert="horz" lIns="91440" tIns="45720" rIns="91440" bIns="45720" rtlCol="0" anchor="t">
            <a:noAutofit/>
          </a:bodyPr>
          <a:lstStyle/>
          <a:p>
            <a:pPr>
              <a:lnSpc>
                <a:spcPct val="110000"/>
              </a:lnSpc>
            </a:pPr>
            <a:r>
              <a:rPr lang="en-US" sz="1200">
                <a:ea typeface="+mn-lt"/>
                <a:cs typeface="+mn-lt"/>
              </a:rPr>
              <a:t>IOT now news - how to run an IOT enabled business. (n.d.-a). </a:t>
            </a:r>
            <a:r>
              <a:rPr lang="en-US" sz="1200">
                <a:ea typeface="+mn-lt"/>
                <a:cs typeface="+mn-lt"/>
                <a:hlinkClick r:id="rId3"/>
              </a:rPr>
              <a:t>https://www.iot-now.com/</a:t>
            </a:r>
            <a:r>
              <a:rPr lang="en-US" sz="1200">
                <a:ea typeface="+mn-lt"/>
                <a:cs typeface="+mn-lt"/>
              </a:rPr>
              <a:t> </a:t>
            </a:r>
            <a:endParaRPr lang="en-US" sz="1200"/>
          </a:p>
          <a:p>
            <a:pPr>
              <a:lnSpc>
                <a:spcPct val="110000"/>
              </a:lnSpc>
            </a:pPr>
            <a:r>
              <a:rPr lang="en-US" sz="1200">
                <a:ea typeface="+mn-lt"/>
                <a:cs typeface="+mn-lt"/>
              </a:rPr>
              <a:t>“Pest Monitoring and Forecasting - </a:t>
            </a:r>
            <a:r>
              <a:rPr lang="en-US" sz="1200" err="1">
                <a:ea typeface="+mn-lt"/>
                <a:cs typeface="+mn-lt"/>
              </a:rPr>
              <a:t>Trapview</a:t>
            </a:r>
            <a:r>
              <a:rPr lang="en-US" sz="1200">
                <a:ea typeface="+mn-lt"/>
                <a:cs typeface="+mn-lt"/>
              </a:rPr>
              <a:t> - Integrated Pest Management.” </a:t>
            </a:r>
            <a:r>
              <a:rPr lang="en-US" sz="1200" i="1" err="1">
                <a:ea typeface="+mn-lt"/>
                <a:cs typeface="+mn-lt"/>
              </a:rPr>
              <a:t>Trapview</a:t>
            </a:r>
            <a:r>
              <a:rPr lang="en-US" sz="1200">
                <a:ea typeface="+mn-lt"/>
                <a:cs typeface="+mn-lt"/>
              </a:rPr>
              <a:t>, 9 Jan. 2024, trapview.com/</a:t>
            </a:r>
            <a:r>
              <a:rPr lang="en-US" sz="1200" err="1">
                <a:ea typeface="+mn-lt"/>
                <a:cs typeface="+mn-lt"/>
              </a:rPr>
              <a:t>en</a:t>
            </a:r>
            <a:r>
              <a:rPr lang="en-US" sz="1200">
                <a:ea typeface="+mn-lt"/>
                <a:cs typeface="+mn-lt"/>
              </a:rPr>
              <a:t>-us/. Accessed 04 Apr. 2025. </a:t>
            </a:r>
            <a:r>
              <a:rPr lang="en-US" sz="1200">
                <a:ea typeface="+mn-lt"/>
                <a:cs typeface="+mn-lt"/>
                <a:hlinkClick r:id="rId4"/>
              </a:rPr>
              <a:t>https://trapview.com/en-us/</a:t>
            </a:r>
            <a:r>
              <a:rPr lang="en-US" sz="1200">
                <a:ea typeface="+mn-lt"/>
                <a:cs typeface="+mn-lt"/>
              </a:rPr>
              <a:t> </a:t>
            </a:r>
            <a:endParaRPr lang="en-US" sz="1200"/>
          </a:p>
          <a:p>
            <a:pPr>
              <a:lnSpc>
                <a:spcPct val="110000"/>
              </a:lnSpc>
            </a:pPr>
            <a:r>
              <a:rPr lang="en-US" sz="1200" err="1">
                <a:ea typeface="+mn-lt"/>
                <a:cs typeface="+mn-lt"/>
              </a:rPr>
              <a:t>Arlula</a:t>
            </a:r>
            <a:r>
              <a:rPr lang="en-US" sz="1200">
                <a:ea typeface="+mn-lt"/>
                <a:cs typeface="+mn-lt"/>
              </a:rPr>
              <a:t>. “Why Satellite Imagery Is a Game-Changer for Agriculture.” </a:t>
            </a:r>
            <a:r>
              <a:rPr lang="en-US" sz="1200" i="1" err="1">
                <a:ea typeface="+mn-lt"/>
                <a:cs typeface="+mn-lt"/>
              </a:rPr>
              <a:t>Arlula</a:t>
            </a:r>
            <a:r>
              <a:rPr lang="en-US" sz="1200">
                <a:ea typeface="+mn-lt"/>
                <a:cs typeface="+mn-lt"/>
              </a:rPr>
              <a:t>, 24 Apr. 2024, </a:t>
            </a:r>
            <a:r>
              <a:rPr lang="en-US" sz="1200">
                <a:ea typeface="+mn-lt"/>
                <a:cs typeface="+mn-lt"/>
                <a:hlinkClick r:id="rId5"/>
              </a:rPr>
              <a:t>www.arlula.com/why-satellite-imagery-is-a-game-changer-for-agriculture/#:~:text=What%20is%20the%20most%20common,diseases%2C%20and%20assess%20crop%20health</a:t>
            </a:r>
            <a:r>
              <a:rPr lang="en-US" sz="1200">
                <a:ea typeface="+mn-lt"/>
                <a:cs typeface="+mn-lt"/>
              </a:rPr>
              <a:t>. . Accessed 04 Apr. 2025. </a:t>
            </a:r>
            <a:endParaRPr lang="en-US" sz="1200">
              <a:latin typeface="Times New Roman"/>
              <a:ea typeface="+mn-lt"/>
              <a:cs typeface="Times New Roman"/>
            </a:endParaRPr>
          </a:p>
          <a:p>
            <a:pPr>
              <a:lnSpc>
                <a:spcPct val="110000"/>
              </a:lnSpc>
            </a:pPr>
            <a:r>
              <a:rPr lang="en-US" sz="1200">
                <a:ea typeface="+mn-lt"/>
                <a:cs typeface="+mn-lt"/>
              </a:rPr>
              <a:t>Cyber-Weld. “Robots in Agriculture and Farming - Robot Welding - Cyber-Weld.” </a:t>
            </a:r>
            <a:r>
              <a:rPr lang="en-US" sz="1200" i="1">
                <a:ea typeface="+mn-lt"/>
                <a:cs typeface="+mn-lt"/>
              </a:rPr>
              <a:t>Welding Robot - Photo 1</a:t>
            </a:r>
            <a:r>
              <a:rPr lang="en-US" sz="1200">
                <a:ea typeface="+mn-lt"/>
                <a:cs typeface="+mn-lt"/>
              </a:rPr>
              <a:t>, 13 June 2022, </a:t>
            </a:r>
            <a:r>
              <a:rPr lang="en-US" sz="1200">
                <a:ea typeface="+mn-lt"/>
                <a:cs typeface="+mn-lt"/>
                <a:hlinkClick r:id="rId6"/>
              </a:rPr>
              <a:t>www.cyberweld.co.uk/robots-in-agriculture-and-farming</a:t>
            </a:r>
            <a:r>
              <a:rPr lang="en-US" sz="1200">
                <a:ea typeface="+mn-lt"/>
                <a:cs typeface="+mn-lt"/>
              </a:rPr>
              <a:t>. Accessed 04 Apr. 2025. </a:t>
            </a:r>
          </a:p>
          <a:p>
            <a:pPr>
              <a:lnSpc>
                <a:spcPct val="110000"/>
              </a:lnSpc>
            </a:pPr>
            <a:r>
              <a:rPr lang="en-US" sz="1200">
                <a:ea typeface="+mn-lt"/>
                <a:cs typeface="+mn-lt"/>
              </a:rPr>
              <a:t>“Drone Built to Replace Ag Planes.” </a:t>
            </a:r>
            <a:r>
              <a:rPr lang="en-US" sz="1200" i="1">
                <a:ea typeface="+mn-lt"/>
                <a:cs typeface="+mn-lt"/>
              </a:rPr>
              <a:t>Kray Technologies</a:t>
            </a:r>
            <a:r>
              <a:rPr lang="en-US" sz="1200">
                <a:ea typeface="+mn-lt"/>
                <a:cs typeface="+mn-lt"/>
              </a:rPr>
              <a:t>, </a:t>
            </a:r>
            <a:r>
              <a:rPr lang="en-US" sz="1200" err="1">
                <a:ea typeface="+mn-lt"/>
                <a:cs typeface="+mn-lt"/>
              </a:rPr>
              <a:t>kray.technology</a:t>
            </a:r>
            <a:r>
              <a:rPr lang="en-US" sz="1200">
                <a:ea typeface="+mn-lt"/>
                <a:cs typeface="+mn-lt"/>
              </a:rPr>
              <a:t>/. Accessed 4 Apr. 2025.</a:t>
            </a:r>
            <a:r>
              <a:rPr lang="en-US" sz="1200">
                <a:latin typeface="Grandview Display"/>
                <a:ea typeface="+mn-lt"/>
                <a:cs typeface="Times New Roman"/>
                <a:hlinkClick r:id="rId7"/>
              </a:rPr>
              <a:t>https://</a:t>
            </a:r>
            <a:r>
              <a:rPr lang="en-US" sz="1200">
                <a:ea typeface="+mn-lt"/>
                <a:cs typeface="+mn-lt"/>
                <a:hlinkClick r:id="rId7"/>
              </a:rPr>
              <a:t>kray.technology/</a:t>
            </a:r>
            <a:r>
              <a:rPr lang="en-US" sz="1200">
                <a:ea typeface="+mn-lt"/>
                <a:cs typeface="+mn-lt"/>
              </a:rPr>
              <a:t> </a:t>
            </a:r>
            <a:endParaRPr lang="en-US" sz="1200"/>
          </a:p>
          <a:p>
            <a:pPr>
              <a:lnSpc>
                <a:spcPct val="110000"/>
              </a:lnSpc>
            </a:pPr>
            <a:r>
              <a:rPr lang="en-US" sz="1200">
                <a:ea typeface="+mn-lt"/>
                <a:cs typeface="+mn-lt"/>
              </a:rPr>
              <a:t>Nevin, Padraic. “How Does GPS Guidance Work on Tractors?” </a:t>
            </a:r>
            <a:r>
              <a:rPr lang="en-US" sz="1200" i="1">
                <a:ea typeface="+mn-lt"/>
                <a:cs typeface="+mn-lt"/>
              </a:rPr>
              <a:t>Tractor GPS</a:t>
            </a:r>
            <a:r>
              <a:rPr lang="en-US" sz="1200">
                <a:ea typeface="+mn-lt"/>
                <a:cs typeface="+mn-lt"/>
              </a:rPr>
              <a:t>, Tractor GPS, 8 Mar. 2023, tractorgpsapp.com/blogs/articles/how-does-</a:t>
            </a:r>
            <a:r>
              <a:rPr lang="en-US" sz="1200" err="1">
                <a:ea typeface="+mn-lt"/>
                <a:cs typeface="+mn-lt"/>
              </a:rPr>
              <a:t>gps</a:t>
            </a:r>
            <a:r>
              <a:rPr lang="en-US" sz="1200">
                <a:ea typeface="+mn-lt"/>
                <a:cs typeface="+mn-lt"/>
              </a:rPr>
              <a:t>-guidance-work-on-tractors. </a:t>
            </a:r>
            <a:r>
              <a:rPr lang="en-US" sz="1200">
                <a:latin typeface="Times New Roman"/>
                <a:ea typeface="+mn-lt"/>
                <a:cs typeface="Times New Roman"/>
                <a:hlinkClick r:id="rId8"/>
              </a:rPr>
              <a:t>https://tractorgpsapp.com/blogs/articles/how-does-gps-guidance-work-on-tractors</a:t>
            </a:r>
            <a:endParaRPr lang="en-US" sz="1200"/>
          </a:p>
          <a:p>
            <a:pPr>
              <a:lnSpc>
                <a:spcPct val="110000"/>
              </a:lnSpc>
            </a:pPr>
            <a:r>
              <a:rPr lang="en-US" sz="1200">
                <a:ea typeface="+mn-lt"/>
                <a:cs typeface="+mn-lt"/>
              </a:rPr>
              <a:t>“Agriculture Technology.” </a:t>
            </a:r>
            <a:r>
              <a:rPr lang="en-US" sz="1200" i="1">
                <a:ea typeface="+mn-lt"/>
                <a:cs typeface="+mn-lt"/>
              </a:rPr>
              <a:t>Nation Institute of Food and Agriculture</a:t>
            </a:r>
            <a:r>
              <a:rPr lang="en-US" sz="1200">
                <a:ea typeface="+mn-lt"/>
                <a:cs typeface="+mn-lt"/>
              </a:rPr>
              <a:t>, </a:t>
            </a:r>
            <a:r>
              <a:rPr lang="en-US" sz="1200">
                <a:ea typeface="+mn-lt"/>
                <a:cs typeface="+mn-lt"/>
                <a:hlinkClick r:id="rId9"/>
              </a:rPr>
              <a:t>www.nifa.usda.gov/topics/agriculture-technology</a:t>
            </a:r>
            <a:r>
              <a:rPr lang="en-US" sz="1200">
                <a:ea typeface="+mn-lt"/>
                <a:cs typeface="+mn-lt"/>
              </a:rPr>
              <a:t>. Accessed 4 Apr. 2025. </a:t>
            </a:r>
          </a:p>
          <a:p>
            <a:pPr>
              <a:lnSpc>
                <a:spcPct val="110000"/>
              </a:lnSpc>
            </a:pPr>
            <a:r>
              <a:rPr lang="en-US" sz="1200">
                <a:ea typeface="+mn-lt"/>
                <a:cs typeface="+mn-lt"/>
              </a:rPr>
              <a:t>“GPS Correction Technology Lets Tractors Drive Themselves.” </a:t>
            </a:r>
            <a:r>
              <a:rPr lang="en-US" sz="1200" i="1">
                <a:ea typeface="+mn-lt"/>
                <a:cs typeface="+mn-lt"/>
              </a:rPr>
              <a:t>NASA</a:t>
            </a:r>
            <a:r>
              <a:rPr lang="en-US" sz="1200">
                <a:ea typeface="+mn-lt"/>
                <a:cs typeface="+mn-lt"/>
              </a:rPr>
              <a:t>, NASA, spinoff.nasa.gov/Spinoff2017/ee_1.html. Accessed 4 Apr. 2025.</a:t>
            </a:r>
            <a:r>
              <a:rPr lang="en-US" sz="1200">
                <a:latin typeface="Times New Roman"/>
                <a:ea typeface="+mn-lt"/>
                <a:cs typeface="Times New Roman"/>
                <a:hlinkClick r:id="rId10"/>
              </a:rPr>
              <a:t>https://spinoff.nasa.gov/Spinoff2017/ee_1.html</a:t>
            </a:r>
            <a:r>
              <a:rPr lang="en-US" sz="1200">
                <a:latin typeface="Times New Roman"/>
                <a:ea typeface="+mn-lt"/>
                <a:cs typeface="Times New Roman"/>
              </a:rPr>
              <a:t> </a:t>
            </a:r>
            <a:endParaRPr lang="en-US"/>
          </a:p>
          <a:p>
            <a:pPr>
              <a:lnSpc>
                <a:spcPct val="110000"/>
              </a:lnSpc>
            </a:pPr>
            <a:r>
              <a:rPr lang="en-US" sz="1200">
                <a:ea typeface="+mn-lt"/>
                <a:cs typeface="+mn-lt"/>
              </a:rPr>
              <a:t>Office, U.S. Government Accountability. “Precision Agriculture: Benefits and Challenges for Technology Adoption and Use.” </a:t>
            </a:r>
            <a:r>
              <a:rPr lang="en-US" sz="1200" i="1">
                <a:ea typeface="+mn-lt"/>
                <a:cs typeface="+mn-lt"/>
              </a:rPr>
              <a:t>Precision Agriculture: Benefits and Challenges for Technology Adoption and Use | U.S. GAO</a:t>
            </a:r>
            <a:r>
              <a:rPr lang="en-US" sz="1200">
                <a:ea typeface="+mn-lt"/>
                <a:cs typeface="+mn-lt"/>
              </a:rPr>
              <a:t>, 6 Mar. 2025, </a:t>
            </a:r>
            <a:r>
              <a:rPr lang="en-US" sz="1200">
                <a:ea typeface="+mn-lt"/>
                <a:cs typeface="+mn-lt"/>
                <a:hlinkClick r:id="rId11"/>
              </a:rPr>
              <a:t>www.gao.gov/products/gao-24-105962#:~:text=Technologies%20can%20reduce%20the%20application,Environmental%20benefits</a:t>
            </a:r>
            <a:r>
              <a:rPr lang="en-US" sz="1200">
                <a:ea typeface="+mn-lt"/>
                <a:cs typeface="+mn-lt"/>
              </a:rPr>
              <a:t>. . </a:t>
            </a:r>
          </a:p>
          <a:p>
            <a:pPr>
              <a:lnSpc>
                <a:spcPct val="110000"/>
              </a:lnSpc>
            </a:pPr>
            <a:r>
              <a:rPr lang="en-US" sz="1200">
                <a:latin typeface="Grandview Display"/>
                <a:ea typeface="+mn-lt"/>
                <a:cs typeface="Times New Roman"/>
                <a:hlinkClick r:id="rId12"/>
              </a:rPr>
              <a:t>https://</a:t>
            </a:r>
            <a:r>
              <a:rPr lang="en-US" sz="1200">
                <a:ea typeface="+mn-lt"/>
                <a:cs typeface="+mn-lt"/>
                <a:hlinkClick r:id="rId12"/>
              </a:rPr>
              <a:t>gca.org/</a:t>
            </a:r>
            <a:r>
              <a:rPr lang="en-US" sz="1200">
                <a:ea typeface="+mn-lt"/>
                <a:cs typeface="+mn-lt"/>
              </a:rPr>
              <a:t> </a:t>
            </a:r>
          </a:p>
        </p:txBody>
      </p:sp>
    </p:spTree>
    <p:extLst>
      <p:ext uri="{BB962C8B-B14F-4D97-AF65-F5344CB8AC3E}">
        <p14:creationId xmlns:p14="http://schemas.microsoft.com/office/powerpoint/2010/main" val="2163070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Three combines harvesting wheat">
            <a:extLst>
              <a:ext uri="{FF2B5EF4-FFF2-40B4-BE49-F238E27FC236}">
                <a16:creationId xmlns:a16="http://schemas.microsoft.com/office/drawing/2014/main" id="{42CB0595-888A-D34F-AE2C-565667DBD1FB}"/>
              </a:ext>
            </a:extLst>
          </p:cNvPr>
          <p:cNvPicPr>
            <a:picLocks noChangeAspect="1"/>
          </p:cNvPicPr>
          <p:nvPr/>
        </p:nvPicPr>
        <p:blipFill>
          <a:blip r:embed="rId2"/>
          <a:srcRect t="6572" b="10707"/>
          <a:stretch/>
        </p:blipFill>
        <p:spPr>
          <a:xfrm>
            <a:off x="1" y="10"/>
            <a:ext cx="12192000" cy="6857990"/>
          </a:xfrm>
          <a:prstGeom prst="rect">
            <a:avLst/>
          </a:prstGeom>
        </p:spPr>
      </p:pic>
      <p:sp>
        <p:nvSpPr>
          <p:cNvPr id="34" name="Rectangle 33">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solidFill>
              <a:srgbClr val="4472C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0B46D2D5-1286-878A-C5C7-4611B4B5C93D}"/>
              </a:ext>
            </a:extLst>
          </p:cNvPr>
          <p:cNvSpPr>
            <a:spLocks noGrp="1"/>
          </p:cNvSpPr>
          <p:nvPr>
            <p:ph type="title"/>
          </p:nvPr>
        </p:nvSpPr>
        <p:spPr>
          <a:xfrm>
            <a:off x="804818" y="1562101"/>
            <a:ext cx="3905203" cy="2738530"/>
          </a:xfrm>
        </p:spPr>
        <p:txBody>
          <a:bodyPr vert="horz" lIns="91440" tIns="45720" rIns="91440" bIns="45720" rtlCol="0" anchor="t">
            <a:normAutofit/>
          </a:bodyPr>
          <a:lstStyle/>
          <a:p>
            <a:pPr>
              <a:lnSpc>
                <a:spcPct val="90000"/>
              </a:lnSpc>
            </a:pPr>
            <a:r>
              <a:rPr lang="en-US" sz="4800" b="1" kern="1200">
                <a:solidFill>
                  <a:schemeClr val="tx1"/>
                </a:solidFill>
                <a:latin typeface="+mj-lt"/>
                <a:ea typeface="+mj-ea"/>
                <a:cs typeface="+mj-cs"/>
              </a:rPr>
              <a:t>Technology in farming- What is technology?</a:t>
            </a:r>
          </a:p>
        </p:txBody>
      </p:sp>
      <p:sp>
        <p:nvSpPr>
          <p:cNvPr id="4" name="TextBox 3">
            <a:extLst>
              <a:ext uri="{FF2B5EF4-FFF2-40B4-BE49-F238E27FC236}">
                <a16:creationId xmlns:a16="http://schemas.microsoft.com/office/drawing/2014/main" id="{74DA5E7A-4952-0600-AB4F-18C4FE6B0EFF}"/>
              </a:ext>
            </a:extLst>
          </p:cNvPr>
          <p:cNvSpPr txBox="1"/>
          <p:nvPr/>
        </p:nvSpPr>
        <p:spPr>
          <a:xfrm>
            <a:off x="804818" y="4321622"/>
            <a:ext cx="3816351" cy="9418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55000" lnSpcReduction="20000"/>
          </a:bodyPr>
          <a:lstStyle/>
          <a:p>
            <a:pPr>
              <a:lnSpc>
                <a:spcPct val="130000"/>
              </a:lnSpc>
              <a:spcBef>
                <a:spcPts val="1000"/>
              </a:spcBef>
              <a:buSzPct val="87000"/>
            </a:pPr>
            <a:r>
              <a:rPr lang="en-US" b="1" cap="all" spc="300"/>
              <a:t>Technology is seen everywhere in our daily lives. Technology is the application of scientific knowledge to the practical aims of human life</a:t>
            </a:r>
          </a:p>
        </p:txBody>
      </p:sp>
      <p:cxnSp>
        <p:nvCxnSpPr>
          <p:cNvPr id="35" name="Straight Connector 34">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1841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5207C-69D5-B46E-146B-7507B0CA60F4}"/>
              </a:ext>
            </a:extLst>
          </p:cNvPr>
          <p:cNvSpPr>
            <a:spLocks noGrp="1"/>
          </p:cNvSpPr>
          <p:nvPr>
            <p:ph type="title"/>
          </p:nvPr>
        </p:nvSpPr>
        <p:spPr>
          <a:xfrm>
            <a:off x="5496821" y="1371600"/>
            <a:ext cx="6034187" cy="1097280"/>
          </a:xfrm>
        </p:spPr>
        <p:txBody>
          <a:bodyPr vert="horz" lIns="91440" tIns="45720" rIns="91440" bIns="45720" rtlCol="0" anchor="t">
            <a:normAutofit/>
          </a:bodyPr>
          <a:lstStyle/>
          <a:p>
            <a:pPr>
              <a:lnSpc>
                <a:spcPct val="90000"/>
              </a:lnSpc>
            </a:pPr>
            <a:r>
              <a:rPr lang="en-US" sz="3400"/>
              <a:t>History of Agricultural technology</a:t>
            </a:r>
          </a:p>
        </p:txBody>
      </p:sp>
      <p:pic>
        <p:nvPicPr>
          <p:cNvPr id="5" name="Picture 4" descr="Cornfields with bright sky">
            <a:extLst>
              <a:ext uri="{FF2B5EF4-FFF2-40B4-BE49-F238E27FC236}">
                <a16:creationId xmlns:a16="http://schemas.microsoft.com/office/drawing/2014/main" id="{058B70D5-4AA2-7BE5-7A0B-D74C1CFBDD83}"/>
              </a:ext>
            </a:extLst>
          </p:cNvPr>
          <p:cNvPicPr>
            <a:picLocks noChangeAspect="1"/>
          </p:cNvPicPr>
          <p:nvPr/>
        </p:nvPicPr>
        <p:blipFill>
          <a:blip r:embed="rId2"/>
          <a:srcRect l="23334" r="29383" b="-1"/>
          <a:stretch/>
        </p:blipFill>
        <p:spPr>
          <a:xfrm>
            <a:off x="20" y="10"/>
            <a:ext cx="4857871" cy="6857991"/>
          </a:xfrm>
          <a:prstGeom prst="rect">
            <a:avLst/>
          </a:prstGeom>
        </p:spPr>
      </p:pic>
      <p:cxnSp>
        <p:nvCxnSpPr>
          <p:cNvPr id="38" name="Straight Connector 37">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80905"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BBF02F-B2F6-80B8-C012-B37A2187627A}"/>
              </a:ext>
            </a:extLst>
          </p:cNvPr>
          <p:cNvSpPr txBox="1"/>
          <p:nvPr/>
        </p:nvSpPr>
        <p:spPr>
          <a:xfrm>
            <a:off x="5496821" y="2633236"/>
            <a:ext cx="6034187" cy="36646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20000"/>
              </a:lnSpc>
              <a:spcAft>
                <a:spcPts val="600"/>
              </a:spcAft>
              <a:buSzPct val="87000"/>
              <a:buFont typeface="Arial" panose="020B0604020202020204" pitchFamily="34" charset="0"/>
              <a:buChar char="•"/>
            </a:pPr>
            <a:r>
              <a:rPr lang="en-US"/>
              <a:t>The history of ecology has gone through four evolutions:</a:t>
            </a:r>
          </a:p>
          <a:p>
            <a:pPr marL="342900" indent="-342900">
              <a:lnSpc>
                <a:spcPct val="120000"/>
              </a:lnSpc>
              <a:spcAft>
                <a:spcPts val="600"/>
              </a:spcAft>
              <a:buSzPct val="87000"/>
              <a:buFont typeface="Arial" panose="020B0604020202020204" pitchFamily="34" charset="0"/>
              <a:buChar char="•"/>
            </a:pPr>
            <a:r>
              <a:rPr lang="en-US"/>
              <a:t>Hunters applying farming</a:t>
            </a:r>
          </a:p>
          <a:p>
            <a:pPr marL="342900" indent="-342900">
              <a:lnSpc>
                <a:spcPct val="120000"/>
              </a:lnSpc>
              <a:spcAft>
                <a:spcPts val="600"/>
              </a:spcAft>
              <a:buSzPct val="87000"/>
              <a:buFont typeface="Arial" panose="020B0604020202020204" pitchFamily="34" charset="0"/>
              <a:buChar char="•"/>
            </a:pPr>
            <a:r>
              <a:rPr lang="en-US"/>
              <a:t>Farming for commerce</a:t>
            </a:r>
          </a:p>
          <a:p>
            <a:pPr marL="342900" indent="-342900">
              <a:lnSpc>
                <a:spcPct val="120000"/>
              </a:lnSpc>
              <a:spcAft>
                <a:spcPts val="600"/>
              </a:spcAft>
              <a:buSzPct val="87000"/>
              <a:buFont typeface="Arial" panose="020B0604020202020204" pitchFamily="34" charset="0"/>
              <a:buChar char="•"/>
            </a:pPr>
            <a:r>
              <a:rPr lang="en-US"/>
              <a:t>Evolution of Machines</a:t>
            </a:r>
          </a:p>
          <a:p>
            <a:pPr marL="342900" indent="-342900">
              <a:lnSpc>
                <a:spcPct val="120000"/>
              </a:lnSpc>
              <a:spcAft>
                <a:spcPts val="600"/>
              </a:spcAft>
              <a:buSzPct val="87000"/>
              <a:buFont typeface="Arial" panose="020B0604020202020204" pitchFamily="34" charset="0"/>
              <a:buChar char="•"/>
            </a:pPr>
            <a:r>
              <a:rPr lang="en-US"/>
              <a:t>Technology developments</a:t>
            </a:r>
          </a:p>
          <a:p>
            <a:pPr marL="800100" lvl="1" indent="-342900">
              <a:lnSpc>
                <a:spcPct val="120000"/>
              </a:lnSpc>
              <a:spcAft>
                <a:spcPts val="600"/>
              </a:spcAft>
              <a:buSzPct val="87000"/>
              <a:buFont typeface="Courier New" panose="020B0604020202020204" pitchFamily="34" charset="0"/>
              <a:buChar char="o"/>
            </a:pPr>
            <a:r>
              <a:rPr lang="en-US"/>
              <a:t>4.0 company revolutionized farming by focusing on precision and robotics.</a:t>
            </a:r>
          </a:p>
        </p:txBody>
      </p:sp>
      <p:sp>
        <p:nvSpPr>
          <p:cNvPr id="4" name="TextBox 3">
            <a:extLst>
              <a:ext uri="{FF2B5EF4-FFF2-40B4-BE49-F238E27FC236}">
                <a16:creationId xmlns:a16="http://schemas.microsoft.com/office/drawing/2014/main" id="{5E7859A8-EFC4-2428-3038-1B2618CB3A47}"/>
              </a:ext>
            </a:extLst>
          </p:cNvPr>
          <p:cNvSpPr txBox="1"/>
          <p:nvPr/>
        </p:nvSpPr>
        <p:spPr>
          <a:xfrm>
            <a:off x="775607" y="395967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6B114B02-5D9B-DA3C-84DE-AAA2B1A5E6D1}"/>
              </a:ext>
            </a:extLst>
          </p:cNvPr>
          <p:cNvSpPr txBox="1"/>
          <p:nvPr/>
        </p:nvSpPr>
        <p:spPr>
          <a:xfrm>
            <a:off x="700046" y="4060265"/>
            <a:ext cx="3836250" cy="1456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504154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2" name="Rectangle 30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035F70-832C-6F60-E8C9-9D6C1F40AE48}"/>
              </a:ext>
            </a:extLst>
          </p:cNvPr>
          <p:cNvSpPr>
            <a:spLocks noGrp="1"/>
          </p:cNvSpPr>
          <p:nvPr>
            <p:ph type="title"/>
          </p:nvPr>
        </p:nvSpPr>
        <p:spPr>
          <a:xfrm>
            <a:off x="6117543" y="1371600"/>
            <a:ext cx="5413467" cy="1097280"/>
          </a:xfrm>
        </p:spPr>
        <p:txBody>
          <a:bodyPr>
            <a:normAutofit/>
          </a:bodyPr>
          <a:lstStyle/>
          <a:p>
            <a:pPr>
              <a:lnSpc>
                <a:spcPct val="90000"/>
              </a:lnSpc>
            </a:pPr>
            <a:r>
              <a:rPr lang="en-US" sz="3400"/>
              <a:t>Internet of Things (IoT) &amp; Sensors in Agriculture</a:t>
            </a:r>
          </a:p>
        </p:txBody>
      </p:sp>
      <p:cxnSp>
        <p:nvCxnSpPr>
          <p:cNvPr id="304" name="Straight Connector 303">
            <a:extLst>
              <a:ext uri="{FF2B5EF4-FFF2-40B4-BE49-F238E27FC236}">
                <a16:creationId xmlns:a16="http://schemas.microsoft.com/office/drawing/2014/main" id="{691422F5-4221-4812-AFD9-5479C6D60AD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90741" y="1031005"/>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9610A60C-DE81-A993-1097-709B14B12B6F}"/>
              </a:ext>
            </a:extLst>
          </p:cNvPr>
          <p:cNvGraphicFramePr>
            <a:graphicFrameLocks noGrp="1"/>
          </p:cNvGraphicFramePr>
          <p:nvPr>
            <p:ph idx="1"/>
            <p:extLst>
              <p:ext uri="{D42A27DB-BD31-4B8C-83A1-F6EECF244321}">
                <p14:modId xmlns:p14="http://schemas.microsoft.com/office/powerpoint/2010/main" val="3208869648"/>
              </p:ext>
            </p:extLst>
          </p:nvPr>
        </p:nvGraphicFramePr>
        <p:xfrm>
          <a:off x="6106656" y="2633236"/>
          <a:ext cx="5424353" cy="36646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 name="Picture 306" descr="How Internet of Things (IoT) is transforming the agriculture sector? -  Business of Apps">
            <a:extLst>
              <a:ext uri="{FF2B5EF4-FFF2-40B4-BE49-F238E27FC236}">
                <a16:creationId xmlns:a16="http://schemas.microsoft.com/office/drawing/2014/main" id="{D5C5479C-E169-F958-0403-4CBC51939F9C}"/>
              </a:ext>
            </a:extLst>
          </p:cNvPr>
          <p:cNvPicPr>
            <a:picLocks noChangeAspect="1"/>
          </p:cNvPicPr>
          <p:nvPr/>
        </p:nvPicPr>
        <p:blipFill>
          <a:blip r:embed="rId7"/>
          <a:stretch>
            <a:fillRect/>
          </a:stretch>
        </p:blipFill>
        <p:spPr>
          <a:xfrm>
            <a:off x="1" y="1708796"/>
            <a:ext cx="5900055" cy="4006464"/>
          </a:xfrm>
          <a:prstGeom prst="rect">
            <a:avLst/>
          </a:prstGeom>
        </p:spPr>
      </p:pic>
    </p:spTree>
    <p:extLst>
      <p:ext uri="{BB962C8B-B14F-4D97-AF65-F5344CB8AC3E}">
        <p14:creationId xmlns:p14="http://schemas.microsoft.com/office/powerpoint/2010/main" val="532497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A tractor driving through a field&#10;&#10;AI-generated content may be incorrect.">
            <a:extLst>
              <a:ext uri="{FF2B5EF4-FFF2-40B4-BE49-F238E27FC236}">
                <a16:creationId xmlns:a16="http://schemas.microsoft.com/office/drawing/2014/main" id="{D1E7D0ED-17E1-6DCE-235C-0E5EAD2ED03F}"/>
              </a:ext>
            </a:extLst>
          </p:cNvPr>
          <p:cNvPicPr>
            <a:picLocks noChangeAspect="1"/>
          </p:cNvPicPr>
          <p:nvPr/>
        </p:nvPicPr>
        <p:blipFill>
          <a:blip r:embed="rId2">
            <a:alphaModFix/>
          </a:blip>
          <a:srcRect l="31021" r="25160" b="-1"/>
          <a:stretch/>
        </p:blipFill>
        <p:spPr>
          <a:xfrm>
            <a:off x="-4704" y="10"/>
            <a:ext cx="5696712" cy="6857990"/>
          </a:xfrm>
          <a:prstGeom prst="rect">
            <a:avLst/>
          </a:prstGeom>
        </p:spPr>
      </p:pic>
      <p:sp>
        <p:nvSpPr>
          <p:cNvPr id="20" name="Rectangle 19">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203E0CE-F706-4718-6776-531B6D870A5D}"/>
              </a:ext>
            </a:extLst>
          </p:cNvPr>
          <p:cNvSpPr>
            <a:spLocks noGrp="1"/>
          </p:cNvSpPr>
          <p:nvPr>
            <p:ph type="title"/>
          </p:nvPr>
        </p:nvSpPr>
        <p:spPr>
          <a:xfrm>
            <a:off x="642519" y="1371601"/>
            <a:ext cx="4023360" cy="2671482"/>
          </a:xfrm>
        </p:spPr>
        <p:txBody>
          <a:bodyPr>
            <a:normAutofit/>
          </a:bodyPr>
          <a:lstStyle/>
          <a:p>
            <a:r>
              <a:rPr lang="en-US">
                <a:solidFill>
                  <a:srgbClr val="FFFFFF"/>
                </a:solidFill>
              </a:rPr>
              <a:t>GPS Self-Driving Tractor</a:t>
            </a:r>
          </a:p>
        </p:txBody>
      </p:sp>
      <p:cxnSp>
        <p:nvCxnSpPr>
          <p:cNvPr id="22" name="Straight Connector 21">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30D7AB-FB5D-995A-AA3C-239A6C876F75}"/>
              </a:ext>
            </a:extLst>
          </p:cNvPr>
          <p:cNvSpPr>
            <a:spLocks noGrp="1"/>
          </p:cNvSpPr>
          <p:nvPr>
            <p:ph idx="1"/>
          </p:nvPr>
        </p:nvSpPr>
        <p:spPr>
          <a:xfrm>
            <a:off x="6242960" y="769745"/>
            <a:ext cx="5288049" cy="5528179"/>
          </a:xfrm>
        </p:spPr>
        <p:txBody>
          <a:bodyPr vert="horz" lIns="91440" tIns="45720" rIns="91440" bIns="45720" rtlCol="0" anchor="t">
            <a:normAutofit lnSpcReduction="10000"/>
          </a:bodyPr>
          <a:lstStyle/>
          <a:p>
            <a:r>
              <a:rPr lang="en-US"/>
              <a:t>John Deere engineers developed the Global Positioning System (GPS) which has the ability of mapping. In agriculture GPS can monitor mass flow (movement of nutrients) and moisture from sensors</a:t>
            </a:r>
          </a:p>
          <a:p>
            <a:endParaRPr lang="en-US"/>
          </a:p>
          <a:p>
            <a:r>
              <a:rPr lang="en-US"/>
              <a:t>GPS self- driving tractors depend on satellite signals to obtain location data to monitor fields, progress and drive on its own by mobile transponders or tags that are attached to an animal, equipment, or around the field to track field location</a:t>
            </a:r>
          </a:p>
          <a:p>
            <a:endParaRPr lang="en-US"/>
          </a:p>
          <a:p>
            <a:pPr marL="493395" lvl="1">
              <a:buFont typeface="Courier New" panose="020B0604020202020204" pitchFamily="34" charset="0"/>
              <a:buChar char="o"/>
            </a:pPr>
            <a:r>
              <a:rPr lang="en-US"/>
              <a:t>Farmers can see crop progress, manage water and fertilizers</a:t>
            </a:r>
          </a:p>
          <a:p>
            <a:pPr lvl="2">
              <a:buFont typeface="Wingdings" panose="020B0604020202020204" pitchFamily="34" charset="0"/>
              <a:buChar char="§"/>
            </a:pPr>
            <a:endParaRPr lang="en-US"/>
          </a:p>
        </p:txBody>
      </p:sp>
    </p:spTree>
    <p:extLst>
      <p:ext uri="{BB962C8B-B14F-4D97-AF65-F5344CB8AC3E}">
        <p14:creationId xmlns:p14="http://schemas.microsoft.com/office/powerpoint/2010/main" val="390342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AB186-504F-8BE5-8CEC-C8E0C722C201}"/>
              </a:ext>
            </a:extLst>
          </p:cNvPr>
          <p:cNvSpPr>
            <a:spLocks noGrp="1"/>
          </p:cNvSpPr>
          <p:nvPr>
            <p:ph type="title"/>
          </p:nvPr>
        </p:nvSpPr>
        <p:spPr>
          <a:xfrm>
            <a:off x="640080" y="914400"/>
            <a:ext cx="6127542" cy="1097280"/>
          </a:xfrm>
        </p:spPr>
        <p:txBody>
          <a:bodyPr anchor="b">
            <a:normAutofit/>
          </a:bodyPr>
          <a:lstStyle/>
          <a:p>
            <a:r>
              <a:rPr lang="en-US"/>
              <a:t>Trapview</a:t>
            </a:r>
          </a:p>
        </p:txBody>
      </p:sp>
      <p:sp>
        <p:nvSpPr>
          <p:cNvPr id="3" name="Content Placeholder 2">
            <a:extLst>
              <a:ext uri="{FF2B5EF4-FFF2-40B4-BE49-F238E27FC236}">
                <a16:creationId xmlns:a16="http://schemas.microsoft.com/office/drawing/2014/main" id="{2091371E-7984-9C76-88EB-85EA16F704B3}"/>
              </a:ext>
            </a:extLst>
          </p:cNvPr>
          <p:cNvSpPr>
            <a:spLocks noGrp="1"/>
          </p:cNvSpPr>
          <p:nvPr>
            <p:ph idx="1"/>
          </p:nvPr>
        </p:nvSpPr>
        <p:spPr>
          <a:xfrm>
            <a:off x="640080" y="2182273"/>
            <a:ext cx="6127542" cy="3892479"/>
          </a:xfrm>
        </p:spPr>
        <p:txBody>
          <a:bodyPr vert="horz" lIns="91440" tIns="45720" rIns="91440" bIns="45720" rtlCol="0" anchor="t">
            <a:normAutofit/>
          </a:bodyPr>
          <a:lstStyle/>
          <a:p>
            <a:r>
              <a:rPr lang="en-US"/>
              <a:t>New technology of pest traps with clear intelligence, smart reporting and forecasts. Connects to cloud  system and receive data from your phone </a:t>
            </a:r>
          </a:p>
          <a:p>
            <a:r>
              <a:rPr lang="en-US"/>
              <a:t>Photographs and analyzes pests in specific areas of farmer's field and provide guidance and strategies to prevent future pests</a:t>
            </a:r>
          </a:p>
          <a:p>
            <a:pPr marL="493395" lvl="1">
              <a:buFont typeface="Courier New" panose="020B0604020202020204" pitchFamily="34" charset="0"/>
              <a:buChar char="o"/>
            </a:pPr>
            <a:r>
              <a:rPr lang="en-US"/>
              <a:t>According to website Trapview.com, "About 11,882,706 tons of food have been saved"</a:t>
            </a:r>
          </a:p>
        </p:txBody>
      </p:sp>
      <p:pic>
        <p:nvPicPr>
          <p:cNvPr id="4" name="Picture 3" descr="Trapview - Salvadori Agricoltura">
            <a:extLst>
              <a:ext uri="{FF2B5EF4-FFF2-40B4-BE49-F238E27FC236}">
                <a16:creationId xmlns:a16="http://schemas.microsoft.com/office/drawing/2014/main" id="{5E6E1109-DCB3-587B-9A7B-82787F07C991}"/>
              </a:ext>
            </a:extLst>
          </p:cNvPr>
          <p:cNvPicPr>
            <a:picLocks noChangeAspect="1"/>
          </p:cNvPicPr>
          <p:nvPr/>
        </p:nvPicPr>
        <p:blipFill>
          <a:blip r:embed="rId2"/>
          <a:stretch>
            <a:fillRect/>
          </a:stretch>
        </p:blipFill>
        <p:spPr>
          <a:xfrm>
            <a:off x="7609241" y="914400"/>
            <a:ext cx="3882545" cy="2484829"/>
          </a:xfrm>
          <a:prstGeom prst="rect">
            <a:avLst/>
          </a:prstGeom>
        </p:spPr>
      </p:pic>
      <p:pic>
        <p:nvPicPr>
          <p:cNvPr id="5" name="Picture 4" descr="ECBF leads €10m Series B investment in digital pest monitoring provider  Trapview to expand its sustainable agriculture technology portfolio -  Trapview">
            <a:extLst>
              <a:ext uri="{FF2B5EF4-FFF2-40B4-BE49-F238E27FC236}">
                <a16:creationId xmlns:a16="http://schemas.microsoft.com/office/drawing/2014/main" id="{57F2BDF9-CE8D-49E5-D583-8A728512D41B}"/>
              </a:ext>
            </a:extLst>
          </p:cNvPr>
          <p:cNvPicPr>
            <a:picLocks noChangeAspect="1"/>
          </p:cNvPicPr>
          <p:nvPr/>
        </p:nvPicPr>
        <p:blipFill>
          <a:blip r:embed="rId3"/>
          <a:stretch>
            <a:fillRect/>
          </a:stretch>
        </p:blipFill>
        <p:spPr>
          <a:xfrm>
            <a:off x="7540959" y="3589922"/>
            <a:ext cx="3950828" cy="1777872"/>
          </a:xfrm>
          <a:prstGeom prst="rect">
            <a:avLst/>
          </a:prstGeom>
        </p:spPr>
      </p:pic>
      <p:cxnSp>
        <p:nvCxnSpPr>
          <p:cNvPr id="12" name="Straight Connector 11">
            <a:extLst>
              <a:ext uri="{FF2B5EF4-FFF2-40B4-BE49-F238E27FC236}">
                <a16:creationId xmlns:a16="http://schemas.microsoft.com/office/drawing/2014/main" id="{0D7F0166-5104-70BA-EFEB-5271B630FD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14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54E0FD-ED58-D7EE-C7B9-C45AC085D595}"/>
              </a:ext>
            </a:extLst>
          </p:cNvPr>
          <p:cNvSpPr>
            <a:spLocks noGrp="1"/>
          </p:cNvSpPr>
          <p:nvPr>
            <p:ph type="title"/>
          </p:nvPr>
        </p:nvSpPr>
        <p:spPr>
          <a:xfrm>
            <a:off x="640080" y="1371600"/>
            <a:ext cx="5852160" cy="1097280"/>
          </a:xfrm>
        </p:spPr>
        <p:txBody>
          <a:bodyPr vert="horz" lIns="91440" tIns="45720" rIns="91440" bIns="45720" rtlCol="0" anchor="t">
            <a:normAutofit/>
          </a:bodyPr>
          <a:lstStyle/>
          <a:p>
            <a:r>
              <a:rPr lang="en-US"/>
              <a:t>Drones</a:t>
            </a:r>
          </a:p>
        </p:txBody>
      </p:sp>
      <p:cxnSp>
        <p:nvCxnSpPr>
          <p:cNvPr id="22" name="Straight Connector 2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281"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D081066-B776-E02E-5EE6-2B8EA5B4C042}"/>
              </a:ext>
            </a:extLst>
          </p:cNvPr>
          <p:cNvSpPr txBox="1"/>
          <p:nvPr/>
        </p:nvSpPr>
        <p:spPr>
          <a:xfrm>
            <a:off x="701863" y="2190453"/>
            <a:ext cx="5790377" cy="41074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85000" lnSpcReduction="10000"/>
          </a:bodyPr>
          <a:lstStyle/>
          <a:p>
            <a:pPr>
              <a:lnSpc>
                <a:spcPct val="120000"/>
              </a:lnSpc>
              <a:spcAft>
                <a:spcPts val="600"/>
              </a:spcAft>
              <a:buSzPct val="87000"/>
              <a:buFont typeface="Arial" panose="020B0604020202020204" pitchFamily="34" charset="0"/>
              <a:buChar char="•"/>
            </a:pPr>
            <a:r>
              <a:rPr lang="en-US"/>
              <a:t>Drones has become a useful machine that helps farmers keep track of their crops. The Normalized Difference Vegetation Inde (NDVI) monitors crop growth and ensures healthy crops form a high view by using special imaging and colors to detect plant health.</a:t>
            </a:r>
          </a:p>
          <a:p>
            <a:pPr>
              <a:lnSpc>
                <a:spcPct val="120000"/>
              </a:lnSpc>
              <a:spcAft>
                <a:spcPts val="600"/>
              </a:spcAft>
              <a:buSzPct val="87000"/>
              <a:buFont typeface="Arial" panose="020B0604020202020204" pitchFamily="34" charset="0"/>
              <a:buChar char="•"/>
            </a:pPr>
            <a:r>
              <a:rPr lang="en-US">
                <a:latin typeface="Grandview Display"/>
                <a:cs typeface="Times New Roman"/>
              </a:rPr>
              <a:t>The KRAY technology agricultural is also a self-driving drone that works by spraying fertilizers and pesticides on the fields by spraying in a 3D view as this helps farmers get their crops the exact amount of fertilizer needed, and it could also determine the right time crops will need it. </a:t>
            </a:r>
          </a:p>
          <a:p>
            <a:pPr lvl="1">
              <a:lnSpc>
                <a:spcPct val="120000"/>
              </a:lnSpc>
              <a:spcAft>
                <a:spcPts val="600"/>
              </a:spcAft>
              <a:buSzPct val="87000"/>
              <a:buFont typeface="Courier New" panose="020B0604020202020204" pitchFamily="34" charset="0"/>
              <a:buChar char="o"/>
            </a:pPr>
            <a:r>
              <a:rPr lang="en-US">
                <a:latin typeface="Grandview Display"/>
                <a:cs typeface="Times New Roman"/>
              </a:rPr>
              <a:t>According to the KRAY technology website, the KRAY drone is “capable to process up to 1,200 acres per day” and can operate at a 70-mph speed which saves the farmers time and money from hiring employees to do the work at a longer time. </a:t>
            </a:r>
            <a:endParaRPr lang="en-US"/>
          </a:p>
        </p:txBody>
      </p:sp>
      <p:pic>
        <p:nvPicPr>
          <p:cNvPr id="5" name="Picture 4" descr="Drone flying over tulip fields">
            <a:extLst>
              <a:ext uri="{FF2B5EF4-FFF2-40B4-BE49-F238E27FC236}">
                <a16:creationId xmlns:a16="http://schemas.microsoft.com/office/drawing/2014/main" id="{6A8F7934-8074-58C0-A779-07F67F401A1F}"/>
              </a:ext>
            </a:extLst>
          </p:cNvPr>
          <p:cNvPicPr>
            <a:picLocks noChangeAspect="1"/>
          </p:cNvPicPr>
          <p:nvPr/>
        </p:nvPicPr>
        <p:blipFill>
          <a:blip r:embed="rId2"/>
          <a:srcRect l="19147" r="33682" b="-1"/>
          <a:stretch/>
        </p:blipFill>
        <p:spPr>
          <a:xfrm>
            <a:off x="7345680" y="10"/>
            <a:ext cx="4846320" cy="6857990"/>
          </a:xfrm>
          <a:prstGeom prst="rect">
            <a:avLst/>
          </a:prstGeom>
        </p:spPr>
      </p:pic>
    </p:spTree>
    <p:extLst>
      <p:ext uri="{BB962C8B-B14F-4D97-AF65-F5344CB8AC3E}">
        <p14:creationId xmlns:p14="http://schemas.microsoft.com/office/powerpoint/2010/main" val="244321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7BF8A-E2B3-66E8-B083-3895A0B6B572}"/>
              </a:ext>
            </a:extLst>
          </p:cNvPr>
          <p:cNvSpPr>
            <a:spLocks noGrp="1"/>
          </p:cNvSpPr>
          <p:nvPr>
            <p:ph type="title"/>
          </p:nvPr>
        </p:nvSpPr>
        <p:spPr>
          <a:xfrm>
            <a:off x="640079" y="1371600"/>
            <a:ext cx="6382512" cy="1097280"/>
          </a:xfrm>
        </p:spPr>
        <p:txBody>
          <a:bodyPr>
            <a:normAutofit/>
          </a:bodyPr>
          <a:lstStyle/>
          <a:p>
            <a:r>
              <a:rPr lang="en-US"/>
              <a:t>Satellite</a:t>
            </a:r>
          </a:p>
        </p:txBody>
      </p:sp>
      <p:cxnSp>
        <p:nvCxnSpPr>
          <p:cNvPr id="12" name="Straight Connector 11">
            <a:extLst>
              <a:ext uri="{FF2B5EF4-FFF2-40B4-BE49-F238E27FC236}">
                <a16:creationId xmlns:a16="http://schemas.microsoft.com/office/drawing/2014/main" id="{A1DB5636-7209-441D-A20B-2A24C54D5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5AED828-DAA0-CD5B-EA0B-1AD0ADCE5AF0}"/>
              </a:ext>
            </a:extLst>
          </p:cNvPr>
          <p:cNvSpPr>
            <a:spLocks noGrp="1"/>
          </p:cNvSpPr>
          <p:nvPr>
            <p:ph idx="1"/>
          </p:nvPr>
        </p:nvSpPr>
        <p:spPr>
          <a:xfrm>
            <a:off x="640079" y="2633236"/>
            <a:ext cx="6382512" cy="3664681"/>
          </a:xfrm>
        </p:spPr>
        <p:txBody>
          <a:bodyPr vert="horz" lIns="91440" tIns="45720" rIns="91440" bIns="45720" rtlCol="0" anchor="t">
            <a:normAutofit/>
          </a:bodyPr>
          <a:lstStyle/>
          <a:p>
            <a:pPr>
              <a:lnSpc>
                <a:spcPct val="110000"/>
              </a:lnSpc>
            </a:pPr>
            <a:r>
              <a:rPr lang="en-US">
                <a:latin typeface="Grandview Display"/>
                <a:cs typeface="Times New Roman"/>
              </a:rPr>
              <a:t>Satellite Imagery in agriculture is also a major tool that farmers could use by viewing their crops from a higher point of view than drones of up to 36,000.(Global Center of Adaptation, gca.org)</a:t>
            </a:r>
            <a:endParaRPr lang="en-US"/>
          </a:p>
          <a:p>
            <a:pPr>
              <a:lnSpc>
                <a:spcPct val="110000"/>
              </a:lnSpc>
            </a:pPr>
            <a:r>
              <a:rPr lang="en-US">
                <a:latin typeface="Grandview Display"/>
                <a:cs typeface="Times New Roman"/>
              </a:rPr>
              <a:t> Although drones can be precise, satellites are also beneficial as it can map ,measure plant growth and monitor the field by looking for drought patterns and recommend how to properly fertilize crops based on weather conditions, soil moisture, canopy density, and chlorophyll content according to ARLULA.com. </a:t>
            </a:r>
            <a:endParaRPr lang="en-US"/>
          </a:p>
          <a:p>
            <a:pPr>
              <a:lnSpc>
                <a:spcPct val="110000"/>
              </a:lnSpc>
            </a:pPr>
            <a:endParaRPr lang="en-US">
              <a:latin typeface="Grandview Display"/>
              <a:cs typeface="Times New Roman"/>
            </a:endParaRPr>
          </a:p>
        </p:txBody>
      </p:sp>
      <p:pic>
        <p:nvPicPr>
          <p:cNvPr id="5" name="Picture 4" descr="SATELLITE FARMING: Next level of agriculture">
            <a:extLst>
              <a:ext uri="{FF2B5EF4-FFF2-40B4-BE49-F238E27FC236}">
                <a16:creationId xmlns:a16="http://schemas.microsoft.com/office/drawing/2014/main" id="{E165E3D8-0187-924C-5DA2-08A6BA91EA59}"/>
              </a:ext>
            </a:extLst>
          </p:cNvPr>
          <p:cNvPicPr>
            <a:picLocks noChangeAspect="1"/>
          </p:cNvPicPr>
          <p:nvPr/>
        </p:nvPicPr>
        <p:blipFill>
          <a:blip r:embed="rId2"/>
          <a:srcRect l="2128" r="12263" b="2"/>
          <a:stretch/>
        </p:blipFill>
        <p:spPr>
          <a:xfrm>
            <a:off x="7810504" y="1"/>
            <a:ext cx="4381494" cy="3429000"/>
          </a:xfrm>
          <a:prstGeom prst="rect">
            <a:avLst/>
          </a:prstGeom>
        </p:spPr>
      </p:pic>
      <p:pic>
        <p:nvPicPr>
          <p:cNvPr id="4" name="Picture 3" descr="Unlocking Agricultural Potential: The Impact of Satellite Data in Modern  Farming">
            <a:extLst>
              <a:ext uri="{FF2B5EF4-FFF2-40B4-BE49-F238E27FC236}">
                <a16:creationId xmlns:a16="http://schemas.microsoft.com/office/drawing/2014/main" id="{B12B81E4-120D-E00A-25E5-3E7BECBDD66C}"/>
              </a:ext>
            </a:extLst>
          </p:cNvPr>
          <p:cNvPicPr>
            <a:picLocks noChangeAspect="1"/>
          </p:cNvPicPr>
          <p:nvPr/>
        </p:nvPicPr>
        <p:blipFill>
          <a:blip r:embed="rId3"/>
          <a:srcRect r="31960" b="3"/>
          <a:stretch/>
        </p:blipFill>
        <p:spPr>
          <a:xfrm>
            <a:off x="7810505" y="3429000"/>
            <a:ext cx="4381494" cy="3429000"/>
          </a:xfrm>
          <a:prstGeom prst="rect">
            <a:avLst/>
          </a:prstGeom>
        </p:spPr>
      </p:pic>
    </p:spTree>
    <p:extLst>
      <p:ext uri="{BB962C8B-B14F-4D97-AF65-F5344CB8AC3E}">
        <p14:creationId xmlns:p14="http://schemas.microsoft.com/office/powerpoint/2010/main" val="3413274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rraSentia — EarthSense">
            <a:extLst>
              <a:ext uri="{FF2B5EF4-FFF2-40B4-BE49-F238E27FC236}">
                <a16:creationId xmlns:a16="http://schemas.microsoft.com/office/drawing/2014/main" id="{7B3E7D8D-A2B8-0D1A-E0FD-D481531C303C}"/>
              </a:ext>
            </a:extLst>
          </p:cNvPr>
          <p:cNvPicPr>
            <a:picLocks noChangeAspect="1"/>
          </p:cNvPicPr>
          <p:nvPr/>
        </p:nvPicPr>
        <p:blipFill>
          <a:blip r:embed="rId2"/>
          <a:srcRect/>
          <a:stretch/>
        </p:blipFill>
        <p:spPr>
          <a:xfrm>
            <a:off x="20" y="10"/>
            <a:ext cx="12191980" cy="6857990"/>
          </a:xfrm>
          <a:prstGeom prst="rect">
            <a:avLst/>
          </a:prstGeom>
        </p:spPr>
      </p:pic>
      <p:sp useBgFill="1">
        <p:nvSpPr>
          <p:cNvPr id="11" name="Rectangle 10">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2E578-5508-04D0-D4F7-CFDB3AD55521}"/>
              </a:ext>
            </a:extLst>
          </p:cNvPr>
          <p:cNvSpPr>
            <a:spLocks noGrp="1"/>
          </p:cNvSpPr>
          <p:nvPr>
            <p:ph type="title"/>
          </p:nvPr>
        </p:nvSpPr>
        <p:spPr>
          <a:xfrm>
            <a:off x="1049451" y="1352492"/>
            <a:ext cx="4665540" cy="1143000"/>
          </a:xfrm>
        </p:spPr>
        <p:txBody>
          <a:bodyPr anchor="t">
            <a:normAutofit/>
          </a:bodyPr>
          <a:lstStyle/>
          <a:p>
            <a:r>
              <a:rPr lang="en-US"/>
              <a:t>Robots</a:t>
            </a:r>
          </a:p>
        </p:txBody>
      </p:sp>
      <p:cxnSp>
        <p:nvCxnSpPr>
          <p:cNvPr id="13" name="Straight Connector 12">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DFB984-55DC-AABC-F47E-BB0DFEA73B5C}"/>
              </a:ext>
            </a:extLst>
          </p:cNvPr>
          <p:cNvSpPr>
            <a:spLocks noGrp="1"/>
          </p:cNvSpPr>
          <p:nvPr>
            <p:ph idx="1"/>
          </p:nvPr>
        </p:nvSpPr>
        <p:spPr>
          <a:xfrm>
            <a:off x="1049454" y="2662356"/>
            <a:ext cx="4665546" cy="3057911"/>
          </a:xfrm>
        </p:spPr>
        <p:txBody>
          <a:bodyPr vert="horz" lIns="91440" tIns="45720" rIns="91440" bIns="45720" rtlCol="0" anchor="t">
            <a:normAutofit fontScale="92500" lnSpcReduction="20000"/>
          </a:bodyPr>
          <a:lstStyle/>
          <a:p>
            <a:pPr>
              <a:lnSpc>
                <a:spcPct val="110000"/>
              </a:lnSpc>
            </a:pPr>
            <a:r>
              <a:rPr lang="en-US" sz="1300">
                <a:latin typeface="Grandview Display"/>
                <a:cs typeface="Times New Roman"/>
              </a:rPr>
              <a:t>Agricultural robots can help with planting, picking and packing fruit and vegetables. </a:t>
            </a:r>
          </a:p>
          <a:p>
            <a:pPr>
              <a:lnSpc>
                <a:spcPct val="110000"/>
              </a:lnSpc>
            </a:pPr>
            <a:r>
              <a:rPr lang="en-US" sz="1300">
                <a:latin typeface="Grandview Display"/>
                <a:cs typeface="Times New Roman"/>
              </a:rPr>
              <a:t>Types of robots: </a:t>
            </a:r>
            <a:endParaRPr lang="en-US">
              <a:latin typeface="Grandview Display"/>
              <a:cs typeface="Times New Roman"/>
            </a:endParaRPr>
          </a:p>
          <a:p>
            <a:pPr marL="493395" lvl="1">
              <a:lnSpc>
                <a:spcPct val="110000"/>
              </a:lnSpc>
              <a:buFont typeface="Courier New" panose="020B0604020202020204" pitchFamily="34" charset="0"/>
              <a:buChar char="o"/>
            </a:pPr>
            <a:r>
              <a:rPr lang="en-US" sz="1100">
                <a:latin typeface="Grandview Display"/>
                <a:cs typeface="Times New Roman"/>
              </a:rPr>
              <a:t>Harvesting robots</a:t>
            </a:r>
            <a:endParaRPr lang="en-US">
              <a:latin typeface="Grandview Display"/>
              <a:cs typeface="Times New Roman"/>
            </a:endParaRPr>
          </a:p>
          <a:p>
            <a:pPr marL="493395" lvl="1">
              <a:lnSpc>
                <a:spcPct val="110000"/>
              </a:lnSpc>
              <a:buFont typeface="Courier New" panose="020B0604020202020204" pitchFamily="34" charset="0"/>
              <a:buChar char="o"/>
            </a:pPr>
            <a:r>
              <a:rPr lang="en-US" sz="1100">
                <a:latin typeface="Grandview Display"/>
                <a:cs typeface="Times New Roman"/>
              </a:rPr>
              <a:t>Seeding robots</a:t>
            </a:r>
            <a:endParaRPr lang="en-US">
              <a:latin typeface="Grandview Display"/>
              <a:cs typeface="Times New Roman"/>
            </a:endParaRPr>
          </a:p>
          <a:p>
            <a:pPr marL="493395" lvl="1">
              <a:lnSpc>
                <a:spcPct val="110000"/>
              </a:lnSpc>
              <a:buFont typeface="Courier New" panose="020B0604020202020204" pitchFamily="34" charset="0"/>
              <a:buChar char="o"/>
            </a:pPr>
            <a:r>
              <a:rPr lang="en-US" sz="1100">
                <a:latin typeface="Grandview Display"/>
                <a:cs typeface="Times New Roman"/>
              </a:rPr>
              <a:t> Picking and packing robots</a:t>
            </a:r>
            <a:endParaRPr lang="en-US">
              <a:latin typeface="Grandview Display"/>
              <a:cs typeface="Times New Roman"/>
            </a:endParaRPr>
          </a:p>
          <a:p>
            <a:pPr marL="493395" lvl="1">
              <a:lnSpc>
                <a:spcPct val="110000"/>
              </a:lnSpc>
              <a:buFont typeface="Courier New" panose="020B0604020202020204" pitchFamily="34" charset="0"/>
              <a:buChar char="o"/>
            </a:pPr>
            <a:r>
              <a:rPr lang="en-US" sz="1100">
                <a:latin typeface="Grandview Display"/>
                <a:cs typeface="Times New Roman"/>
              </a:rPr>
              <a:t> Spraying robots </a:t>
            </a:r>
            <a:endParaRPr lang="en-US">
              <a:latin typeface="Grandview Display"/>
              <a:cs typeface="Times New Roman"/>
            </a:endParaRPr>
          </a:p>
          <a:p>
            <a:pPr marL="493395" lvl="1">
              <a:lnSpc>
                <a:spcPct val="110000"/>
              </a:lnSpc>
              <a:buFont typeface="Courier New" panose="020B0604020202020204" pitchFamily="34" charset="0"/>
              <a:buChar char="o"/>
            </a:pPr>
            <a:r>
              <a:rPr lang="en-US" sz="1100">
                <a:latin typeface="Grandview Display"/>
                <a:cs typeface="Times New Roman"/>
              </a:rPr>
              <a:t>Monitoring, surveillance robots (livestock) </a:t>
            </a:r>
            <a:endParaRPr lang="en-US"/>
          </a:p>
          <a:p>
            <a:pPr>
              <a:lnSpc>
                <a:spcPct val="110000"/>
              </a:lnSpc>
            </a:pPr>
            <a:r>
              <a:rPr lang="en-US" sz="1300">
                <a:latin typeface="Grandview Display"/>
                <a:cs typeface="Times New Roman"/>
              </a:rPr>
              <a:t> A robot known as the TerraSentia will walk across the fields with the ability to scan 10 plants per second and receive field data such as stress response by viewing stem width, height and receive plant health according to earthsense.com. These robots are beneficial as it can send reports to your device on how to manage and care for their crops by doing a cloud-based data analysis.</a:t>
            </a:r>
            <a:endParaRPr lang="en-US" sz="1300">
              <a:latin typeface="Grandview Display"/>
            </a:endParaRPr>
          </a:p>
        </p:txBody>
      </p:sp>
    </p:spTree>
    <p:extLst>
      <p:ext uri="{BB962C8B-B14F-4D97-AF65-F5344CB8AC3E}">
        <p14:creationId xmlns:p14="http://schemas.microsoft.com/office/powerpoint/2010/main" val="2832807366"/>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DashVTI</vt:lpstr>
      <vt:lpstr>Technology in Agriculture</vt:lpstr>
      <vt:lpstr>Technology in farming- What is technology?</vt:lpstr>
      <vt:lpstr>History of Agricultural technology</vt:lpstr>
      <vt:lpstr>Internet of Things (IoT) &amp; Sensors in Agriculture</vt:lpstr>
      <vt:lpstr>GPS Self-Driving Tractor</vt:lpstr>
      <vt:lpstr>Trapview</vt:lpstr>
      <vt:lpstr>Drones</vt:lpstr>
      <vt:lpstr>Satellite</vt:lpstr>
      <vt:lpstr>Robots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2025-04-04T18:04:12Z</dcterms:created>
  <dcterms:modified xsi:type="dcterms:W3CDTF">2025-04-05T01:32:25Z</dcterms:modified>
</cp:coreProperties>
</file>